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2" r:id="rId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A9"/>
    <a:srgbClr val="F8F8F7"/>
    <a:srgbClr val="F6F6F6"/>
    <a:srgbClr val="17006B"/>
    <a:srgbClr val="EC9C05"/>
    <a:srgbClr val="009EE3"/>
    <a:srgbClr val="00AFEF"/>
    <a:srgbClr val="00ACED"/>
    <a:srgbClr val="F35F9B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EB4A4E54-65B5-46F0-A251-390DE44473DC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20" rIns="91439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39" tIns="45720" rIns="91439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945659" cy="498135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3"/>
            <a:ext cx="2945659" cy="498135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862F6225-D9B2-4AB3-8595-E01E4D81F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4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defRPr/>
            </a:pPr>
            <a:r>
              <a:rPr lang="ru-RU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Основан в 2022 году. </a:t>
            </a:r>
          </a:p>
          <a:p>
            <a:pPr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defRPr/>
            </a:pPr>
            <a:r>
              <a:rPr lang="ru-RU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Более 50 программ дополнительного профессионального образования.</a:t>
            </a:r>
          </a:p>
          <a:p>
            <a:pPr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defRPr/>
            </a:pPr>
            <a:endParaRPr lang="ru-RU" altLang="ru-RU" sz="7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defRPr/>
            </a:pPr>
            <a:endParaRPr lang="ru-RU" altLang="ru-RU" sz="7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72161-38D5-4DBE-A076-33EE9B30E7D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6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F6225-D9B2-4AB3-8595-E01E4D81F2B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033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79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0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115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82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79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0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81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43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10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7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77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6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EDECE-8CE7-4C2E-A9A3-316F62B04A4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26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hyperlink" Target="mailto:dpo@umcgokuban.ru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8BAC58B0-5ED0-050D-DB1F-3BDFE7A0A6E2}"/>
              </a:ext>
            </a:extLst>
          </p:cNvPr>
          <p:cNvSpPr/>
          <p:nvPr/>
        </p:nvSpPr>
        <p:spPr>
          <a:xfrm rot="10800000">
            <a:off x="6610106" y="163463"/>
            <a:ext cx="6976235" cy="2483054"/>
          </a:xfrm>
          <a:prstGeom prst="triangle">
            <a:avLst>
              <a:gd name="adj" fmla="val 48893"/>
            </a:avLst>
          </a:prstGeom>
          <a:gradFill>
            <a:gsLst>
              <a:gs pos="0">
                <a:srgbClr val="FF0000"/>
              </a:gs>
              <a:gs pos="97000">
                <a:schemeClr val="bg1"/>
              </a:gs>
              <a:gs pos="96000">
                <a:schemeClr val="bg1">
                  <a:lumMod val="95000"/>
                </a:schemeClr>
              </a:gs>
              <a:gs pos="7262">
                <a:srgbClr val="FF7D7D"/>
              </a:gs>
              <a:gs pos="16771">
                <a:srgbClr val="FF3737"/>
              </a:gs>
              <a:gs pos="32000">
                <a:srgbClr val="FF0000"/>
              </a:gs>
              <a:gs pos="39000">
                <a:srgbClr val="0070C0"/>
              </a:gs>
              <a:gs pos="54000">
                <a:srgbClr val="00B0F0"/>
              </a:gs>
              <a:gs pos="73000">
                <a:srgbClr val="0070C0"/>
              </a:gs>
              <a:gs pos="83000">
                <a:schemeClr val="bg1"/>
              </a:gs>
            </a:gsLst>
            <a:lin ang="5400000" scaled="1"/>
          </a:gra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15932EA-B495-A8AC-53B2-225F151688E8}"/>
              </a:ext>
            </a:extLst>
          </p:cNvPr>
          <p:cNvSpPr/>
          <p:nvPr/>
        </p:nvSpPr>
        <p:spPr>
          <a:xfrm>
            <a:off x="3715642" y="0"/>
            <a:ext cx="4373811" cy="6836878"/>
          </a:xfrm>
          <a:prstGeom prst="rect">
            <a:avLst/>
          </a:prstGeom>
          <a:gradFill>
            <a:gsLst>
              <a:gs pos="66000">
                <a:srgbClr val="FFFFFF"/>
              </a:gs>
              <a:gs pos="11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-22566" y="-19249"/>
            <a:ext cx="3685852" cy="6836878"/>
          </a:xfrm>
          <a:prstGeom prst="rect">
            <a:avLst/>
          </a:prstGeom>
          <a:gradFill>
            <a:gsLst>
              <a:gs pos="4466">
                <a:srgbClr val="0070C0"/>
              </a:gs>
              <a:gs pos="0">
                <a:schemeClr val="accent1">
                  <a:lumMod val="5000"/>
                  <a:lumOff val="95000"/>
                </a:schemeClr>
              </a:gs>
              <a:gs pos="11000">
                <a:srgbClr val="009EE3"/>
              </a:gs>
              <a:gs pos="26000">
                <a:schemeClr val="accent1">
                  <a:lumMod val="60000"/>
                  <a:lumOff val="40000"/>
                </a:schemeClr>
              </a:gs>
              <a:gs pos="60000">
                <a:srgbClr val="00AFEF"/>
              </a:gs>
              <a:gs pos="31000">
                <a:srgbClr val="0070C0"/>
              </a:gs>
              <a:gs pos="43000">
                <a:srgbClr val="086CBA"/>
              </a:gs>
              <a:gs pos="92179">
                <a:srgbClr val="0070C0"/>
              </a:gs>
              <a:gs pos="86035">
                <a:srgbClr val="6CACDB"/>
              </a:gs>
              <a:gs pos="70000">
                <a:srgbClr val="0070C0"/>
              </a:gs>
            </a:gsLst>
            <a:lin ang="5400000" scaled="1"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106061" y="0"/>
            <a:ext cx="26613" cy="68580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cxnSpLocks/>
          </p:cNvCxnSpPr>
          <p:nvPr/>
        </p:nvCxnSpPr>
        <p:spPr>
          <a:xfrm flipH="1">
            <a:off x="24232" y="6864695"/>
            <a:ext cx="12167768" cy="0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705906" y="4597"/>
            <a:ext cx="0" cy="6841475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cxnSpLocks/>
          </p:cNvCxnSpPr>
          <p:nvPr/>
        </p:nvCxnSpPr>
        <p:spPr>
          <a:xfrm>
            <a:off x="0" y="0"/>
            <a:ext cx="0" cy="6864695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2192000" y="0"/>
            <a:ext cx="0" cy="6841475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5845212" y="4882634"/>
            <a:ext cx="2019089" cy="69346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1" dirty="0">
                <a:solidFill>
                  <a:srgbClr val="17006B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г.-к. Сочи, </a:t>
            </a:r>
            <a:endParaRPr lang="en-US" altLang="ru-RU" sz="1400" b="1" dirty="0">
              <a:solidFill>
                <a:srgbClr val="17006B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1" dirty="0">
                <a:solidFill>
                  <a:srgbClr val="17006B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ул. Пасечная, 3 </a:t>
            </a:r>
          </a:p>
          <a:p>
            <a:pPr algn="ct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1400" b="1" dirty="0">
              <a:solidFill>
                <a:srgbClr val="17006B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728891" y="4883088"/>
            <a:ext cx="1937722" cy="722057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1" dirty="0">
                <a:solidFill>
                  <a:srgbClr val="17006B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г. Краснодар, ул. </a:t>
            </a:r>
          </a:p>
          <a:p>
            <a:pPr algn="ct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1" dirty="0">
                <a:solidFill>
                  <a:srgbClr val="17006B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Красная, 180Б </a:t>
            </a:r>
          </a:p>
          <a:p>
            <a:pPr algn="ct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1600" b="1" dirty="0">
              <a:solidFill>
                <a:srgbClr val="17006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950274" y="3954977"/>
            <a:ext cx="3879383" cy="69474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9pPr>
          </a:lstStyle>
          <a:p>
            <a:pPr algn="ctr" eaLnBrk="1">
              <a:lnSpc>
                <a:spcPct val="15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1" dirty="0">
                <a:solidFill>
                  <a:srgbClr val="17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Директор: Склярова Олеся Сергеевна</a:t>
            </a:r>
          </a:p>
          <a:p>
            <a:pPr algn="ctr" eaLnBrk="1">
              <a:lnSpc>
                <a:spcPct val="15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1" dirty="0">
                <a:solidFill>
                  <a:srgbClr val="17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Тел.: 8(861) 290-21-26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C5AEBF0-3A68-5974-00C8-2E15E4E7D83C}"/>
              </a:ext>
            </a:extLst>
          </p:cNvPr>
          <p:cNvSpPr/>
          <p:nvPr/>
        </p:nvSpPr>
        <p:spPr>
          <a:xfrm>
            <a:off x="3654902" y="6301221"/>
            <a:ext cx="4543377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rgbClr val="17006B"/>
                </a:solidFill>
              </a:rPr>
              <a:t>Сайт: </a:t>
            </a:r>
            <a:r>
              <a:rPr lang="en-US" b="1" dirty="0">
                <a:solidFill>
                  <a:srgbClr val="17006B"/>
                </a:solidFill>
              </a:rPr>
              <a:t>UMCGOKUBAN.KRASNODAR.RU</a:t>
            </a:r>
            <a:endParaRPr lang="ru-RU" b="1" dirty="0">
              <a:solidFill>
                <a:srgbClr val="17006B"/>
              </a:solidFill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0075474-65A4-D921-A7A0-D97306E1094D}"/>
              </a:ext>
            </a:extLst>
          </p:cNvPr>
          <p:cNvGrpSpPr/>
          <p:nvPr/>
        </p:nvGrpSpPr>
        <p:grpSpPr>
          <a:xfrm>
            <a:off x="4208332" y="295740"/>
            <a:ext cx="3468641" cy="3314499"/>
            <a:chOff x="318591" y="2485845"/>
            <a:chExt cx="1796415" cy="203240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88900" dir="2700000" sx="101000" sy="101000" algn="tl" rotWithShape="0">
              <a:prstClr val="black">
                <a:alpha val="56000"/>
              </a:prstClr>
            </a:outerShdw>
          </a:effectLst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6FAB4B1-163C-1675-601D-B0E9BD677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27" y="3574536"/>
              <a:ext cx="830249" cy="943716"/>
            </a:xfrm>
            <a:prstGeom prst="rect">
              <a:avLst/>
            </a:prstGeom>
            <a:grpFill/>
            <a:effectLst>
              <a:outerShdw blurRad="88900" dist="25400" dir="8400000" sx="94000" sy="94000" algn="ctr" rotWithShape="0">
                <a:schemeClr val="tx1"/>
              </a:outerShdw>
            </a:effectLst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EA0FF0CE-F085-1EE1-B8C7-1B4B68760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757" y="2489444"/>
              <a:ext cx="830249" cy="938181"/>
            </a:xfrm>
            <a:prstGeom prst="rect">
              <a:avLst/>
            </a:prstGeom>
            <a:grpFill/>
            <a:effectLst>
              <a:outerShdw blurRad="88900" dist="25400" dir="8400000" sx="94000" sy="94000" algn="ctr" rotWithShape="0">
                <a:schemeClr val="tx1"/>
              </a:outerShdw>
            </a:effec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B096809-562E-77AA-9BEE-75C78F50B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114" y="3577305"/>
              <a:ext cx="830249" cy="940949"/>
            </a:xfrm>
            <a:prstGeom prst="rect">
              <a:avLst/>
            </a:prstGeom>
            <a:grpFill/>
            <a:effectLst>
              <a:outerShdw blurRad="88900" dist="25400" dir="8400000" sx="94000" sy="94000" algn="ctr" rotWithShape="0">
                <a:schemeClr val="tx1"/>
              </a:outerShd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753B5C2-58FD-F853-9871-52175C3E9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91" y="2485845"/>
              <a:ext cx="830249" cy="946484"/>
            </a:xfrm>
            <a:prstGeom prst="rect">
              <a:avLst/>
            </a:prstGeom>
            <a:grpFill/>
            <a:effectLst>
              <a:outerShdw blurRad="88900" dist="25400" dir="8400000" sx="94000" sy="94000" algn="ctr" rotWithShape="0">
                <a:schemeClr val="tx1"/>
              </a:outerShdw>
            </a:effectLst>
          </p:spPr>
        </p:pic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0A0AC48-AEE2-0EC1-4BEB-28943F6C2ABC}"/>
              </a:ext>
            </a:extLst>
          </p:cNvPr>
          <p:cNvSpPr/>
          <p:nvPr/>
        </p:nvSpPr>
        <p:spPr>
          <a:xfrm>
            <a:off x="3603360" y="5984081"/>
            <a:ext cx="4491475" cy="5073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defRPr/>
            </a:pPr>
            <a:r>
              <a:rPr lang="en-US" altLang="ru-RU" sz="2000" b="1" dirty="0">
                <a:solidFill>
                  <a:srgbClr val="17006B"/>
                </a:solidFill>
              </a:rPr>
              <a:t>E-mail: </a:t>
            </a:r>
            <a:r>
              <a:rPr lang="en-US" altLang="ru-RU" b="1" u="sng" dirty="0">
                <a:solidFill>
                  <a:srgbClr val="17006B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dpo@umcgokuban.</a:t>
            </a:r>
            <a:r>
              <a:rPr lang="en-US" b="1" u="sng" dirty="0">
                <a:solidFill>
                  <a:srgbClr val="17006B"/>
                </a:solidFill>
              </a:rPr>
              <a:t>krasnodar.</a:t>
            </a:r>
            <a:r>
              <a:rPr lang="en-US" altLang="ru-RU" b="1" u="sng" dirty="0">
                <a:solidFill>
                  <a:srgbClr val="17006B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en-US" altLang="ru-RU" b="1" u="sng" dirty="0">
              <a:solidFill>
                <a:srgbClr val="17006B"/>
              </a:solidFill>
            </a:endParaRPr>
          </a:p>
          <a:p>
            <a:pPr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defRPr/>
            </a:pPr>
            <a:endParaRPr lang="ru-RU" altLang="ru-RU" sz="900" b="1" i="1" dirty="0">
              <a:solidFill>
                <a:srgbClr val="1700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739C34A1-032B-ED1E-651C-1FCEEBBD5ED3}"/>
              </a:ext>
            </a:extLst>
          </p:cNvPr>
          <p:cNvCxnSpPr>
            <a:cxnSpLocks/>
          </p:cNvCxnSpPr>
          <p:nvPr/>
        </p:nvCxnSpPr>
        <p:spPr>
          <a:xfrm flipH="1">
            <a:off x="0" y="-9625"/>
            <a:ext cx="12167768" cy="0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087FB07-E59D-2ACC-5950-82E04A4FD595}"/>
              </a:ext>
            </a:extLst>
          </p:cNvPr>
          <p:cNvSpPr/>
          <p:nvPr/>
        </p:nvSpPr>
        <p:spPr>
          <a:xfrm>
            <a:off x="8075109" y="2711679"/>
            <a:ext cx="4092659" cy="4868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marL="180340" algn="ctr">
              <a:lnSpc>
                <a:spcPct val="120000"/>
              </a:lnSpc>
            </a:pPr>
            <a:r>
              <a:rPr lang="en-US" sz="2300" b="1" dirty="0">
                <a:solidFill>
                  <a:srgbClr val="FF0000"/>
                </a:solidFill>
                <a:effectLst>
                  <a:outerShdw blurRad="50800" dist="38100" algn="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PRO</a:t>
            </a:r>
            <a:r>
              <a:rPr lang="ru-RU" sz="2300" b="1" dirty="0">
                <a:solidFill>
                  <a:srgbClr val="FF0000"/>
                </a:solidFill>
                <a:effectLst>
                  <a:outerShdw blurRad="50800" dist="38100" algn="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300" b="1" dirty="0">
                <a:solidFill>
                  <a:srgbClr val="FF0000"/>
                </a:solidFill>
                <a:effectLst>
                  <a:outerShdw blurRad="50800" dist="38100" algn="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_</a:t>
            </a:r>
            <a:r>
              <a:rPr lang="ru-RU" sz="2300" b="1" dirty="0">
                <a:solidFill>
                  <a:srgbClr val="FF0000"/>
                </a:solidFill>
                <a:effectLst>
                  <a:outerShdw blurRad="50800" dist="38100" algn="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_  БЕЗОПАСНОСТЬ!</a:t>
            </a:r>
            <a:endParaRPr lang="ru-RU" sz="2300" b="1" dirty="0">
              <a:solidFill>
                <a:srgbClr val="FF0000"/>
              </a:solidFill>
              <a:ea typeface="Times New Roman"/>
              <a:cs typeface="Times New Roman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59A02E7-5D66-C478-6F73-DF39972CA87B}"/>
              </a:ext>
            </a:extLst>
          </p:cNvPr>
          <p:cNvSpPr/>
          <p:nvPr/>
        </p:nvSpPr>
        <p:spPr>
          <a:xfrm>
            <a:off x="7852485" y="3172337"/>
            <a:ext cx="4491475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80340" algn="ctr"/>
            <a:r>
              <a:rPr lang="ru-RU" sz="2200" b="1" dirty="0">
                <a:solidFill>
                  <a:srgbClr val="0513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ОТДЫХ У ВОДЫ!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AD820F90-14CB-9C40-CA0D-07D860C146D7}"/>
              </a:ext>
            </a:extLst>
          </p:cNvPr>
          <p:cNvCxnSpPr/>
          <p:nvPr/>
        </p:nvCxnSpPr>
        <p:spPr>
          <a:xfrm>
            <a:off x="8103139" y="-4597"/>
            <a:ext cx="0" cy="6841475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505A4EF-3F33-54F2-EB67-B53917BCBD6A}"/>
              </a:ext>
            </a:extLst>
          </p:cNvPr>
          <p:cNvSpPr/>
          <p:nvPr/>
        </p:nvSpPr>
        <p:spPr>
          <a:xfrm rot="14077">
            <a:off x="1517385" y="7408304"/>
            <a:ext cx="5103343" cy="613053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13" b="1" dirty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ГКОУ ДПО «УМЦ ГО ЧС КК»</a:t>
            </a: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13" b="1" dirty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Директор: Склярова Олеся Сергеевна</a:t>
            </a: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13" b="1" dirty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Тел.: 8(861) 290-21-26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C47CB49-0628-8AB7-3E43-E5DBC060F3E0}"/>
              </a:ext>
            </a:extLst>
          </p:cNvPr>
          <p:cNvSpPr/>
          <p:nvPr/>
        </p:nvSpPr>
        <p:spPr>
          <a:xfrm rot="39167">
            <a:off x="4345225" y="7231570"/>
            <a:ext cx="2331767" cy="61305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13" b="1" dirty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г.-к. Сочи, </a:t>
            </a:r>
            <a:endParaRPr lang="en-US" altLang="ru-RU" sz="1213" b="1" dirty="0">
              <a:solidFill>
                <a:schemeClr val="bg1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13" b="1" dirty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ул. Пасечная, 3 </a:t>
            </a: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endParaRPr lang="ru-RU" altLang="ru-RU" sz="1213" b="1" dirty="0">
              <a:solidFill>
                <a:schemeClr val="bg1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BB572EB-8B5A-FB5A-4F7A-95134B4E8A35}"/>
              </a:ext>
            </a:extLst>
          </p:cNvPr>
          <p:cNvSpPr/>
          <p:nvPr/>
        </p:nvSpPr>
        <p:spPr>
          <a:xfrm rot="21534145">
            <a:off x="124298" y="7811015"/>
            <a:ext cx="3442569" cy="4071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en-US" alt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</a:t>
            </a:r>
            <a:r>
              <a:rPr lang="en-US" altLang="ru-RU" sz="12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dpo@umcgokuban.</a:t>
            </a:r>
            <a:r>
              <a:rPr lang="en-US" sz="12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krasnodar.</a:t>
            </a:r>
            <a:r>
              <a:rPr lang="en-US" altLang="ru-RU" sz="12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en-US" altLang="ru-RU" sz="12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endParaRPr lang="ru-RU" altLang="ru-RU" sz="1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02CC3458-5625-6462-1511-521E326D8F1A}"/>
              </a:ext>
            </a:extLst>
          </p:cNvPr>
          <p:cNvSpPr/>
          <p:nvPr/>
        </p:nvSpPr>
        <p:spPr>
          <a:xfrm>
            <a:off x="270999" y="337151"/>
            <a:ext cx="3245319" cy="1237134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ahoma" panose="020B0604030504040204" pitchFamily="34" charset="0"/>
              </a:rPr>
              <a:t>ЕЖЕГОДНОЕ ОБУЧЕНИЕ БОЛЕЕ 2000 ЧЕЛОВЕК</a:t>
            </a: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anose="020B0604030504040204" pitchFamily="34" charset="0"/>
              </a:rPr>
              <a:t>БОЛЕЕ 50 ПРОГРАММ</a:t>
            </a:r>
            <a:endParaRPr lang="en-US" alt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ahoma" panose="020B060403050404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anose="020B0604030504040204" pitchFamily="34" charset="0"/>
              </a:rPr>
              <a:t> ДОПОЛНИТЕЛЬНОГО  ПРОФЕССИОНАЛЬНОГО</a:t>
            </a: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anose="020B0604030504040204" pitchFamily="34" charset="0"/>
              </a:rPr>
              <a:t> ОБРАЗОВАНИЯ, </a:t>
            </a:r>
            <a:endParaRPr lang="en-US" alt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ahoma" panose="020B060403050404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anose="020B0604030504040204" pitchFamily="34" charset="0"/>
              </a:rPr>
              <a:t> ПРОФЕССИОНАЛЬНОГО ОБУЧЕНИЯ</a:t>
            </a: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endParaRPr lang="ru-RU" alt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TextBox 35">
            <a:extLst>
              <a:ext uri="{FF2B5EF4-FFF2-40B4-BE49-F238E27FC236}">
                <a16:creationId xmlns:a16="http://schemas.microsoft.com/office/drawing/2014/main" id="{7C9F4FBF-5226-C17B-07C1-7967A7148E55}"/>
              </a:ext>
            </a:extLst>
          </p:cNvPr>
          <p:cNvSpPr txBox="1"/>
          <p:nvPr/>
        </p:nvSpPr>
        <p:spPr>
          <a:xfrm>
            <a:off x="8346" y="5628107"/>
            <a:ext cx="243842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РАСПРОСТРАНЕНИЕ «ЗНАНИЙ </a:t>
            </a:r>
            <a:endParaRPr lang="en-US" sz="105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05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105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ДЛЯ ЖИЗНИ»</a:t>
            </a:r>
          </a:p>
          <a:p>
            <a:endParaRPr lang="ru-RU" sz="105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36">
            <a:extLst>
              <a:ext uri="{FF2B5EF4-FFF2-40B4-BE49-F238E27FC236}">
                <a16:creationId xmlns:a16="http://schemas.microsoft.com/office/drawing/2014/main" id="{3D3AF043-0A67-0E85-B487-EEF72F24166E}"/>
              </a:ext>
            </a:extLst>
          </p:cNvPr>
          <p:cNvSpPr txBox="1"/>
          <p:nvPr/>
        </p:nvSpPr>
        <p:spPr>
          <a:xfrm>
            <a:off x="-17271" y="2150772"/>
            <a:ext cx="22970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РЕАЛИЗАЦИЯ ДОПОЛНИТЕЛЬБНЫХ ПРОФЕССИОНАЛЬНЫХ ПРОГРАММ (ПОВЫШЕНИЯ КВАЛИФИКАЦИИ И ПРОФЕССИОНАЛЬНОЙ ПЕРЕПОДГОТОВКИ)</a:t>
            </a:r>
          </a:p>
        </p:txBody>
      </p:sp>
      <p:sp>
        <p:nvSpPr>
          <p:cNvPr id="55" name="TextBox 37">
            <a:extLst>
              <a:ext uri="{FF2B5EF4-FFF2-40B4-BE49-F238E27FC236}">
                <a16:creationId xmlns:a16="http://schemas.microsoft.com/office/drawing/2014/main" id="{5D4255A6-B3A0-C07E-E604-9FE3E74AAE8A}"/>
              </a:ext>
            </a:extLst>
          </p:cNvPr>
          <p:cNvSpPr txBox="1"/>
          <p:nvPr/>
        </p:nvSpPr>
        <p:spPr>
          <a:xfrm>
            <a:off x="16043" y="3510138"/>
            <a:ext cx="2369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РЕАЛИЗАЦИЯ ПРОГРАММЫ ПРОФЕССИОНАЛЬНОГО ОБУЧЕНИЯ ПО ПРОФЕССИИ «МАТРОС-СПАСАТЕЛЬ»</a:t>
            </a:r>
          </a:p>
        </p:txBody>
      </p:sp>
      <p:sp>
        <p:nvSpPr>
          <p:cNvPr id="56" name="TextBox 38">
            <a:extLst>
              <a:ext uri="{FF2B5EF4-FFF2-40B4-BE49-F238E27FC236}">
                <a16:creationId xmlns:a16="http://schemas.microsoft.com/office/drawing/2014/main" id="{32A4C91C-371A-B7D4-1B04-B18BA4E34D5D}"/>
              </a:ext>
            </a:extLst>
          </p:cNvPr>
          <p:cNvSpPr txBox="1"/>
          <p:nvPr/>
        </p:nvSpPr>
        <p:spPr>
          <a:xfrm rot="2259">
            <a:off x="-46528" y="4389056"/>
            <a:ext cx="23692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ОКАЗАНИЕ МЕТОДИЧЕСКОЙ ПОМОЩИ ОРГАНИЗАЦИЯМ И НАСЕЛЕНИЮ В ОБЛАСТИ  ГО И ЗАЩИТЫ ОТ ЧС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709CBA95-CA80-F22C-2AE0-9CBA25F645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80" y="4438003"/>
            <a:ext cx="1161418" cy="724381"/>
          </a:xfrm>
          <a:prstGeom prst="rect">
            <a:avLst/>
          </a:prstGeom>
          <a:ln w="31750">
            <a:solidFill>
              <a:srgbClr val="FFFFFF"/>
            </a:solidFill>
          </a:ln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2B6F5569-BAF1-C909-8ABC-9AA65237619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8"/>
          <a:stretch/>
        </p:blipFill>
        <p:spPr>
          <a:xfrm>
            <a:off x="2288103" y="1915304"/>
            <a:ext cx="1212724" cy="724380"/>
          </a:xfrm>
          <a:prstGeom prst="rect">
            <a:avLst/>
          </a:prstGeom>
          <a:ln w="31750">
            <a:solidFill>
              <a:srgbClr val="FFFFFF"/>
            </a:solidFill>
          </a:ln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924C1634-4FE5-54A4-20B4-E4F658B5B6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21" y="3127785"/>
            <a:ext cx="1161505" cy="741487"/>
          </a:xfrm>
          <a:prstGeom prst="rect">
            <a:avLst/>
          </a:prstGeom>
          <a:ln w="31750">
            <a:solidFill>
              <a:srgbClr val="FFFFFF"/>
            </a:solidFill>
          </a:ln>
        </p:spPr>
      </p:pic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59865ED1-F306-D347-5C5D-DDD7BBE34BE0}"/>
              </a:ext>
            </a:extLst>
          </p:cNvPr>
          <p:cNvCxnSpPr>
            <a:cxnSpLocks/>
          </p:cNvCxnSpPr>
          <p:nvPr/>
        </p:nvCxnSpPr>
        <p:spPr>
          <a:xfrm flipH="1">
            <a:off x="-21100" y="1704411"/>
            <a:ext cx="3684386" cy="0"/>
          </a:xfrm>
          <a:prstGeom prst="line">
            <a:avLst/>
          </a:prstGeom>
          <a:ln w="114300" cmpd="tri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Прямоугольник 1031">
            <a:extLst>
              <a:ext uri="{FF2B5EF4-FFF2-40B4-BE49-F238E27FC236}">
                <a16:creationId xmlns:a16="http://schemas.microsoft.com/office/drawing/2014/main" id="{5C6A46BB-DFEB-A459-EF64-71F0E2CDCE0F}"/>
              </a:ext>
            </a:extLst>
          </p:cNvPr>
          <p:cNvSpPr/>
          <p:nvPr/>
        </p:nvSpPr>
        <p:spPr>
          <a:xfrm>
            <a:off x="10440713" y="3659281"/>
            <a:ext cx="584638" cy="312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CEE920-26FD-99CB-F1BF-85E179A5AA0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8" r="11243" b="27817"/>
          <a:stretch/>
        </p:blipFill>
        <p:spPr>
          <a:xfrm>
            <a:off x="2334551" y="5574389"/>
            <a:ext cx="1151971" cy="69075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7999F7-C31E-E50A-CC14-B07FF1FF4E6C}"/>
              </a:ext>
            </a:extLst>
          </p:cNvPr>
          <p:cNvSpPr txBox="1"/>
          <p:nvPr/>
        </p:nvSpPr>
        <p:spPr>
          <a:xfrm>
            <a:off x="2349893" y="5590388"/>
            <a:ext cx="6884632" cy="371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>
              <a:lnSpc>
                <a:spcPct val="15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1" dirty="0">
                <a:solidFill>
                  <a:srgbClr val="17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Тел.: 8(861) 290-21-00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D77B80-4511-E69E-AE99-F416C06A670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8610" t="55708" r="11239" b="13852"/>
          <a:stretch/>
        </p:blipFill>
        <p:spPr>
          <a:xfrm>
            <a:off x="8676997" y="3841196"/>
            <a:ext cx="3179998" cy="270202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3F73EC-717D-4A41-9E65-CB0279C1261B}"/>
              </a:ext>
            </a:extLst>
          </p:cNvPr>
          <p:cNvSpPr/>
          <p:nvPr/>
        </p:nvSpPr>
        <p:spPr>
          <a:xfrm>
            <a:off x="8304577" y="718260"/>
            <a:ext cx="3735464" cy="6771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3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ГОСУДАРСТВЕННОЕ КАЗЕННОЕ ОБРАЗОВАТЕЛЬНОЕ УЧРЕЖДЕНИЕ ДОПОЛНИТЕЛЬНОГО ПРОФЕССИОНАЛЬНОГО ОБРАЗОВАНИЯ </a:t>
            </a:r>
          </a:p>
          <a:p>
            <a:pPr algn="ctr"/>
            <a:r>
              <a:rPr lang="ru-RU" sz="93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«УЧЕБНО-МЕТОДИЧЕСКИЙ ЦЕНТР ПО ГРАЖДАНСКОЙ ОБОРОНЕ И ЧРЕЗВЫЧАЙНЫМ СИТУАЦИЯМ КРАСНОДАРСКОГО КРАЯ»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14BB3D2A-2D79-6C11-408B-7468A9323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415" y="1324681"/>
            <a:ext cx="1087307" cy="99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188A49-FFFB-2DA8-5D0D-93F2EC2B7B88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423" y="85615"/>
            <a:ext cx="504789" cy="586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AF1781-3672-7F6F-6F20-4B686975064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501" l="0" r="100000">
                        <a14:foregroundMark x1="49634" y1="25374" x2="50092" y2="84359"/>
                        <a14:foregroundMark x1="26282" y1="54659" x2="73535" y2="54659"/>
                        <a14:foregroundMark x1="34707" y1="42263" x2="63370" y2="67554"/>
                        <a14:foregroundMark x1="63828" y1="41847" x2="34249" y2="69551"/>
                        <a14:foregroundMark x1="32051" y1="56323" x2="66026" y2="57072"/>
                        <a14:foregroundMark x1="47894" y1="31032" x2="47894" y2="76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928" y="162431"/>
            <a:ext cx="459359" cy="505632"/>
          </a:xfrm>
          <a:prstGeom prst="rect">
            <a:avLst/>
          </a:prstGeom>
        </p:spPr>
      </p:pic>
      <p:sp>
        <p:nvSpPr>
          <p:cNvPr id="13" name="Text Box 8">
            <a:extLst>
              <a:ext uri="{FF2B5EF4-FFF2-40B4-BE49-F238E27FC236}">
                <a16:creationId xmlns:a16="http://schemas.microsoft.com/office/drawing/2014/main" id="{395A9C6A-4373-EDD9-A7AD-7A098816C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573" y="148936"/>
            <a:ext cx="2739480" cy="3019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ГРАЖДАНСКОЙ ОБОРОНЫ </a:t>
            </a:r>
            <a:endParaRPr lang="en-US" altLang="ru-RU" sz="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ЧРЕЗВЫЧАЙНЫХ СИТУАЦИЙ КРАСНОДАРСКОГО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242068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022DFA3-5D67-FA34-108F-1B78BBA9E714}"/>
              </a:ext>
            </a:extLst>
          </p:cNvPr>
          <p:cNvSpPr/>
          <p:nvPr/>
        </p:nvSpPr>
        <p:spPr>
          <a:xfrm>
            <a:off x="0" y="126473"/>
            <a:ext cx="12167768" cy="875646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6AED088-7F16-98D1-0B2A-2217452F3E8D}"/>
              </a:ext>
            </a:extLst>
          </p:cNvPr>
          <p:cNvCxnSpPr>
            <a:cxnSpLocks/>
          </p:cNvCxnSpPr>
          <p:nvPr/>
        </p:nvCxnSpPr>
        <p:spPr>
          <a:xfrm flipH="1">
            <a:off x="0" y="-9625"/>
            <a:ext cx="12167768" cy="0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42AF7D-D0F0-FDF4-628B-F126919DD67A}"/>
              </a:ext>
            </a:extLst>
          </p:cNvPr>
          <p:cNvSpPr/>
          <p:nvPr/>
        </p:nvSpPr>
        <p:spPr>
          <a:xfrm>
            <a:off x="24231" y="143043"/>
            <a:ext cx="3179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ПОДГОТОВЬТЕСЬ ЗАРАНЕЕ К ВОЗМОЖНОМУ ПАВОДКУ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C9689-6184-86B3-AAF3-01C6140AE0E7}"/>
              </a:ext>
            </a:extLst>
          </p:cNvPr>
          <p:cNvSpPr txBox="1"/>
          <p:nvPr/>
        </p:nvSpPr>
        <p:spPr>
          <a:xfrm>
            <a:off x="2949613" y="67482"/>
            <a:ext cx="6116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СЛУЧИЛСЯ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РЕЗКИЙ ПОДЪЁМ ВОДЫ: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9E04EE-3690-2163-64A6-ED7B594551EE}"/>
              </a:ext>
            </a:extLst>
          </p:cNvPr>
          <p:cNvSpPr txBox="1"/>
          <p:nvPr/>
        </p:nvSpPr>
        <p:spPr>
          <a:xfrm>
            <a:off x="7128527" y="160908"/>
            <a:ext cx="6116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ПОЛУЧЕНА ИНФОРМАЦИЯ 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 ЭВАКУАЦИИ:</a:t>
            </a:r>
          </a:p>
        </p:txBody>
      </p:sp>
      <p:sp>
        <p:nvSpPr>
          <p:cNvPr id="7" name="Стрелка: шеврон 6">
            <a:extLst>
              <a:ext uri="{FF2B5EF4-FFF2-40B4-BE49-F238E27FC236}">
                <a16:creationId xmlns:a16="http://schemas.microsoft.com/office/drawing/2014/main" id="{A771084D-8BA9-B0B2-7C5B-268579F5BF06}"/>
              </a:ext>
            </a:extLst>
          </p:cNvPr>
          <p:cNvSpPr/>
          <p:nvPr/>
        </p:nvSpPr>
        <p:spPr>
          <a:xfrm>
            <a:off x="7291259" y="44481"/>
            <a:ext cx="1328075" cy="721892"/>
          </a:xfrm>
          <a:prstGeom prst="chevron">
            <a:avLst/>
          </a:prstGeom>
          <a:solidFill>
            <a:srgbClr val="C00000"/>
          </a:solidFill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C76EBADB-504F-2392-136D-11C2F5467114}"/>
              </a:ext>
            </a:extLst>
          </p:cNvPr>
          <p:cNvSpPr/>
          <p:nvPr/>
        </p:nvSpPr>
        <p:spPr>
          <a:xfrm>
            <a:off x="3106146" y="44480"/>
            <a:ext cx="1328075" cy="721892"/>
          </a:xfrm>
          <a:prstGeom prst="chevron">
            <a:avLst/>
          </a:prstGeom>
          <a:solidFill>
            <a:srgbClr val="C00000"/>
          </a:solidFill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F488AAE-C46D-5C75-C77E-DD561627E265}"/>
              </a:ext>
            </a:extLst>
          </p:cNvPr>
          <p:cNvSpPr/>
          <p:nvPr/>
        </p:nvSpPr>
        <p:spPr>
          <a:xfrm>
            <a:off x="24232" y="4820"/>
            <a:ext cx="12167768" cy="875646"/>
          </a:xfrm>
          <a:prstGeom prst="rect">
            <a:avLst/>
          </a:prstGeom>
          <a:solidFill>
            <a:srgbClr val="EC9C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11C11C0-8780-0FCE-C08A-090EE59F9E74}"/>
              </a:ext>
            </a:extLst>
          </p:cNvPr>
          <p:cNvSpPr/>
          <p:nvPr/>
        </p:nvSpPr>
        <p:spPr>
          <a:xfrm>
            <a:off x="24231" y="164138"/>
            <a:ext cx="12167768" cy="875646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04B03F3-3C59-32D5-A60E-0919B17949FC}"/>
              </a:ext>
            </a:extLst>
          </p:cNvPr>
          <p:cNvSpPr/>
          <p:nvPr/>
        </p:nvSpPr>
        <p:spPr>
          <a:xfrm>
            <a:off x="24230" y="294291"/>
            <a:ext cx="3179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ГДЕ МОЖНО КУПАТЬСЯ?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099269-D674-82C1-B62F-199ADC56A7BA}"/>
              </a:ext>
            </a:extLst>
          </p:cNvPr>
          <p:cNvSpPr txBox="1"/>
          <p:nvPr/>
        </p:nvSpPr>
        <p:spPr>
          <a:xfrm>
            <a:off x="2925381" y="309105"/>
            <a:ext cx="6116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НА ПЛЯЖЕ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AAE636-4DA0-675D-8522-9EC52073BD43}"/>
              </a:ext>
            </a:extLst>
          </p:cNvPr>
          <p:cNvSpPr txBox="1"/>
          <p:nvPr/>
        </p:nvSpPr>
        <p:spPr>
          <a:xfrm>
            <a:off x="7343078" y="169769"/>
            <a:ext cx="6116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ВОДЕ</a:t>
            </a:r>
          </a:p>
        </p:txBody>
      </p:sp>
      <p:sp>
        <p:nvSpPr>
          <p:cNvPr id="20" name="Стрелка: шеврон 19">
            <a:extLst>
              <a:ext uri="{FF2B5EF4-FFF2-40B4-BE49-F238E27FC236}">
                <a16:creationId xmlns:a16="http://schemas.microsoft.com/office/drawing/2014/main" id="{7E2AC523-015F-DD4A-BE72-EB6B1AC97656}"/>
              </a:ext>
            </a:extLst>
          </p:cNvPr>
          <p:cNvSpPr/>
          <p:nvPr/>
        </p:nvSpPr>
        <p:spPr>
          <a:xfrm>
            <a:off x="7480673" y="171241"/>
            <a:ext cx="1328075" cy="632797"/>
          </a:xfrm>
          <a:prstGeom prst="chevron">
            <a:avLst/>
          </a:prstGeom>
          <a:solidFill>
            <a:srgbClr val="C00000"/>
          </a:solidFill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Стрелка: шеврон 20">
            <a:extLst>
              <a:ext uri="{FF2B5EF4-FFF2-40B4-BE49-F238E27FC236}">
                <a16:creationId xmlns:a16="http://schemas.microsoft.com/office/drawing/2014/main" id="{A8865D79-AE26-5C61-3274-FE568C036B88}"/>
              </a:ext>
            </a:extLst>
          </p:cNvPr>
          <p:cNvSpPr/>
          <p:nvPr/>
        </p:nvSpPr>
        <p:spPr>
          <a:xfrm>
            <a:off x="3130377" y="153879"/>
            <a:ext cx="1328075" cy="650157"/>
          </a:xfrm>
          <a:prstGeom prst="chevron">
            <a:avLst/>
          </a:prstGeom>
          <a:solidFill>
            <a:srgbClr val="C00000"/>
          </a:solidFill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1B1B78-8E1B-7E9C-5B2C-85CF3C1FC9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49" t="17476" r="53554" b="3689"/>
          <a:stretch/>
        </p:blipFill>
        <p:spPr>
          <a:xfrm>
            <a:off x="221280" y="810469"/>
            <a:ext cx="3058551" cy="60475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0009C3-B5E5-E9B9-188C-13CE5FE49C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48" t="17476" r="31976" b="3689"/>
          <a:stretch/>
        </p:blipFill>
        <p:spPr>
          <a:xfrm>
            <a:off x="4271582" y="810469"/>
            <a:ext cx="3231573" cy="604753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D44CF27-DC40-9A2C-E9C7-6254D48D0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3" t="17476" r="10643" b="5546"/>
          <a:stretch/>
        </p:blipFill>
        <p:spPr>
          <a:xfrm>
            <a:off x="8675965" y="817498"/>
            <a:ext cx="3292545" cy="6025768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BF3AEF1-DC19-4523-FD04-6CE86AC7CAB7}"/>
              </a:ext>
            </a:extLst>
          </p:cNvPr>
          <p:cNvSpPr/>
          <p:nvPr/>
        </p:nvSpPr>
        <p:spPr>
          <a:xfrm>
            <a:off x="322264" y="878853"/>
            <a:ext cx="2985259" cy="376498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EDB62D8-A494-54B7-DFF7-F36896FD88F0}"/>
              </a:ext>
            </a:extLst>
          </p:cNvPr>
          <p:cNvSpPr/>
          <p:nvPr/>
        </p:nvSpPr>
        <p:spPr>
          <a:xfrm>
            <a:off x="-381583" y="1103321"/>
            <a:ext cx="350098" cy="100289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D9115B8-A03F-E094-6956-F5FD64D95C39}"/>
              </a:ext>
            </a:extLst>
          </p:cNvPr>
          <p:cNvSpPr/>
          <p:nvPr/>
        </p:nvSpPr>
        <p:spPr>
          <a:xfrm>
            <a:off x="3272962" y="874924"/>
            <a:ext cx="1032496" cy="5976036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647D33-809D-C445-256E-31397B516DB2}"/>
              </a:ext>
            </a:extLst>
          </p:cNvPr>
          <p:cNvSpPr txBox="1"/>
          <p:nvPr/>
        </p:nvSpPr>
        <p:spPr>
          <a:xfrm>
            <a:off x="82466" y="916874"/>
            <a:ext cx="33751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40A9"/>
                </a:solidFill>
                <a:latin typeface="+mj-lt"/>
              </a:rPr>
              <a:t>КУПАТЬСЯ СЛЕДУЕТ НА ПЛЯЖАХ И СПЕЦИАЛЬНО ОБОРУДОВАННЫХ ТЕРРИТОРИЯХ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C4A4FD9-632E-2F8F-3ED2-D661C1A75F2F}"/>
              </a:ext>
            </a:extLst>
          </p:cNvPr>
          <p:cNvSpPr/>
          <p:nvPr/>
        </p:nvSpPr>
        <p:spPr>
          <a:xfrm>
            <a:off x="7480672" y="859398"/>
            <a:ext cx="1217772" cy="5976036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B15DA413-1C49-6C2C-44EC-190BEA07D3B9}"/>
              </a:ext>
            </a:extLst>
          </p:cNvPr>
          <p:cNvCxnSpPr>
            <a:cxnSpLocks/>
            <a:endCxn id="28" idx="2"/>
          </p:cNvCxnSpPr>
          <p:nvPr/>
        </p:nvCxnSpPr>
        <p:spPr>
          <a:xfrm>
            <a:off x="3781888" y="817572"/>
            <a:ext cx="7322" cy="6033388"/>
          </a:xfrm>
          <a:prstGeom prst="line">
            <a:avLst/>
          </a:prstGeom>
          <a:ln w="38100">
            <a:solidFill>
              <a:srgbClr val="004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604D7515-D5F4-1B8B-0BC8-A7E9C880F75A}"/>
              </a:ext>
            </a:extLst>
          </p:cNvPr>
          <p:cNvCxnSpPr>
            <a:cxnSpLocks/>
          </p:cNvCxnSpPr>
          <p:nvPr/>
        </p:nvCxnSpPr>
        <p:spPr>
          <a:xfrm flipH="1">
            <a:off x="8121293" y="844765"/>
            <a:ext cx="2210" cy="6006195"/>
          </a:xfrm>
          <a:prstGeom prst="line">
            <a:avLst/>
          </a:prstGeom>
          <a:ln w="38100">
            <a:solidFill>
              <a:srgbClr val="004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5103EDE-EDB4-914A-DA42-4EF9F66E6C04}"/>
              </a:ext>
            </a:extLst>
          </p:cNvPr>
          <p:cNvSpPr/>
          <p:nvPr/>
        </p:nvSpPr>
        <p:spPr>
          <a:xfrm>
            <a:off x="1221974" y="4628025"/>
            <a:ext cx="1321228" cy="485513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C21E015-48F3-AD5A-B20D-2382D0B03812}"/>
              </a:ext>
            </a:extLst>
          </p:cNvPr>
          <p:cNvSpPr/>
          <p:nvPr/>
        </p:nvSpPr>
        <p:spPr>
          <a:xfrm>
            <a:off x="1707539" y="5118752"/>
            <a:ext cx="350098" cy="100289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12334A-F4C4-B671-76EC-BBB93FCD4B04}"/>
              </a:ext>
            </a:extLst>
          </p:cNvPr>
          <p:cNvSpPr txBox="1"/>
          <p:nvPr/>
        </p:nvSpPr>
        <p:spPr>
          <a:xfrm>
            <a:off x="674203" y="4678907"/>
            <a:ext cx="2470127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000" b="1" dirty="0">
                <a:solidFill>
                  <a:srgbClr val="0040A9"/>
                </a:solidFill>
                <a:latin typeface="+mj-lt"/>
              </a:rPr>
              <a:t>ДОЛЖЕН БЫТЬ УДОБНЫЙ СПУСК К ВОДЕ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E41989D-5A22-9D09-720F-75DB738D51A4}"/>
              </a:ext>
            </a:extLst>
          </p:cNvPr>
          <p:cNvSpPr/>
          <p:nvPr/>
        </p:nvSpPr>
        <p:spPr>
          <a:xfrm>
            <a:off x="11905872" y="859398"/>
            <a:ext cx="286127" cy="5976036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3165EA3B-9BA1-0D05-B623-A030E2D4F008}"/>
              </a:ext>
            </a:extLst>
          </p:cNvPr>
          <p:cNvSpPr/>
          <p:nvPr/>
        </p:nvSpPr>
        <p:spPr>
          <a:xfrm>
            <a:off x="-30285" y="881964"/>
            <a:ext cx="286127" cy="5976036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EAC8A0F-839E-1731-31A9-604345FA1208}"/>
              </a:ext>
            </a:extLst>
          </p:cNvPr>
          <p:cNvSpPr/>
          <p:nvPr/>
        </p:nvSpPr>
        <p:spPr>
          <a:xfrm>
            <a:off x="4195531" y="863918"/>
            <a:ext cx="3307621" cy="423943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B444A7-B7A9-3AA9-99BF-9CAB30ACB2B0}"/>
              </a:ext>
            </a:extLst>
          </p:cNvPr>
          <p:cNvSpPr txBox="1"/>
          <p:nvPr/>
        </p:nvSpPr>
        <p:spPr>
          <a:xfrm>
            <a:off x="4669243" y="914591"/>
            <a:ext cx="2470127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000" b="1" dirty="0">
                <a:solidFill>
                  <a:srgbClr val="0040A9"/>
                </a:solidFill>
                <a:latin typeface="+mj-lt"/>
              </a:rPr>
              <a:t>СОБЛЮДАЙТЕ ТЕМПЕРАТУРНЫЙ РЕЖИМ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1A7CB1-039E-C4DA-639A-DD27587C59DF}"/>
              </a:ext>
            </a:extLst>
          </p:cNvPr>
          <p:cNvSpPr txBox="1"/>
          <p:nvPr/>
        </p:nvSpPr>
        <p:spPr>
          <a:xfrm>
            <a:off x="9250906" y="4678906"/>
            <a:ext cx="14088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000" b="1" dirty="0">
                <a:solidFill>
                  <a:srgbClr val="0040A9"/>
                </a:solidFill>
                <a:latin typeface="+mj-lt"/>
              </a:rPr>
              <a:t>,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A618E616-E464-CDA0-1998-B1CEEF09B600}"/>
              </a:ext>
            </a:extLst>
          </p:cNvPr>
          <p:cNvCxnSpPr/>
          <p:nvPr/>
        </p:nvCxnSpPr>
        <p:spPr>
          <a:xfrm>
            <a:off x="24231" y="834933"/>
            <a:ext cx="12167769" cy="0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4331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243</Words>
  <Application>Microsoft Office PowerPoint</Application>
  <PresentationFormat>Широкоэкранный</PresentationFormat>
  <Paragraphs>49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tema.gochs@yandex.ru</cp:lastModifiedBy>
  <cp:revision>106</cp:revision>
  <cp:lastPrinted>2024-05-17T05:41:21Z</cp:lastPrinted>
  <dcterms:created xsi:type="dcterms:W3CDTF">2022-12-19T09:43:22Z</dcterms:created>
  <dcterms:modified xsi:type="dcterms:W3CDTF">2024-05-21T09:00:35Z</dcterms:modified>
</cp:coreProperties>
</file>